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93" d="100"/>
          <a:sy n="93" d="100"/>
        </p:scale>
        <p:origin x="-726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55FAD-C26D-48AA-9AAC-6E94A8A3671A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C1F-4EFC-4C82-945C-82A03759C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55FAD-C26D-48AA-9AAC-6E94A8A3671A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75C1F-4EFC-4C82-945C-82A03759C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56209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Єдина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інформаційна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система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портового </a:t>
            </a:r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співтовариства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Одеського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порту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25329"/>
            <a:ext cx="8229600" cy="1969294"/>
          </a:xfrm>
        </p:spPr>
        <p:txBody>
          <a:bodyPr/>
          <a:lstStyle/>
          <a:p>
            <a:pPr algn="ctr">
              <a:buNone/>
            </a:pP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Презентація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дослідної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експлуатації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Рисунок 4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3463945"/>
            <a:ext cx="2000232" cy="1679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2357422" y="2571750"/>
            <a:ext cx="6116491" cy="5400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ЕИС ПС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5487"/>
            <a:ext cx="7772400" cy="3240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Етапність</a:t>
            </a:r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робот</a:t>
            </a:r>
            <a:endParaRPr lang="ru-RU" sz="2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049308" y="1607337"/>
            <a:ext cx="1080120" cy="5400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Агент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345452" y="1607337"/>
            <a:ext cx="1224136" cy="5400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А.П.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857620" y="1607337"/>
            <a:ext cx="1656184" cy="5400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кспедитор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729828" y="1607337"/>
            <a:ext cx="1224136" cy="5400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Агент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169988" y="1607337"/>
            <a:ext cx="1296144" cy="5400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Митниця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049308" y="2579445"/>
            <a:ext cx="7416824" cy="5400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ЄІ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ПС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2993524" y="2255409"/>
            <a:ext cx="0" cy="2700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4937740" y="2255409"/>
            <a:ext cx="0" cy="2700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6521916" y="2255409"/>
            <a:ext cx="0" cy="2700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8034084" y="2255409"/>
            <a:ext cx="0" cy="2700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4505692" y="2255409"/>
            <a:ext cx="0" cy="2700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V="1">
            <a:off x="6161876" y="2255409"/>
            <a:ext cx="0" cy="2700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V="1">
            <a:off x="7674044" y="2255409"/>
            <a:ext cx="0" cy="2700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Заголовок 1"/>
          <p:cNvSpPr txBox="1">
            <a:spLocks/>
          </p:cNvSpPr>
          <p:nvPr/>
        </p:nvSpPr>
        <p:spPr>
          <a:xfrm>
            <a:off x="4073644" y="2255409"/>
            <a:ext cx="360040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7" name="Заголовок 1"/>
          <p:cNvSpPr txBox="1">
            <a:spLocks/>
          </p:cNvSpPr>
          <p:nvPr/>
        </p:nvSpPr>
        <p:spPr>
          <a:xfrm>
            <a:off x="2561476" y="2255409"/>
            <a:ext cx="360040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8" name="Заголовок 1"/>
          <p:cNvSpPr txBox="1">
            <a:spLocks/>
          </p:cNvSpPr>
          <p:nvPr/>
        </p:nvSpPr>
        <p:spPr>
          <a:xfrm>
            <a:off x="5009748" y="2255409"/>
            <a:ext cx="360040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</a:p>
        </p:txBody>
      </p:sp>
      <p:sp>
        <p:nvSpPr>
          <p:cNvPr id="49" name="Заголовок 1"/>
          <p:cNvSpPr txBox="1">
            <a:spLocks/>
          </p:cNvSpPr>
          <p:nvPr/>
        </p:nvSpPr>
        <p:spPr>
          <a:xfrm>
            <a:off x="5657820" y="2255409"/>
            <a:ext cx="360040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</a:p>
        </p:txBody>
      </p:sp>
      <p:sp>
        <p:nvSpPr>
          <p:cNvPr id="50" name="Заголовок 1"/>
          <p:cNvSpPr txBox="1">
            <a:spLocks/>
          </p:cNvSpPr>
          <p:nvPr/>
        </p:nvSpPr>
        <p:spPr>
          <a:xfrm>
            <a:off x="6665932" y="2255409"/>
            <a:ext cx="360040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</a:p>
        </p:txBody>
      </p:sp>
      <p:sp>
        <p:nvSpPr>
          <p:cNvPr id="51" name="Заголовок 1"/>
          <p:cNvSpPr txBox="1">
            <a:spLocks/>
          </p:cNvSpPr>
          <p:nvPr/>
        </p:nvSpPr>
        <p:spPr>
          <a:xfrm>
            <a:off x="7097980" y="2255409"/>
            <a:ext cx="504056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2,3</a:t>
            </a:r>
          </a:p>
        </p:txBody>
      </p:sp>
      <p:sp>
        <p:nvSpPr>
          <p:cNvPr id="52" name="Заголовок 1"/>
          <p:cNvSpPr txBox="1">
            <a:spLocks/>
          </p:cNvSpPr>
          <p:nvPr/>
        </p:nvSpPr>
        <p:spPr>
          <a:xfrm>
            <a:off x="8106092" y="2255409"/>
            <a:ext cx="360040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1697380" y="2255409"/>
            <a:ext cx="0" cy="2700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Заголовок 1"/>
          <p:cNvSpPr txBox="1">
            <a:spLocks/>
          </p:cNvSpPr>
          <p:nvPr/>
        </p:nvSpPr>
        <p:spPr>
          <a:xfrm>
            <a:off x="257220" y="2261698"/>
            <a:ext cx="1080120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нотІси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7" name="Рисунок 26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3463945"/>
            <a:ext cx="2000232" cy="1679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8" grpId="0" animBg="1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5487"/>
            <a:ext cx="7772400" cy="3240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приймає</a:t>
            </a:r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участь в </a:t>
            </a:r>
            <a:r>
              <a:rPr lang="ru-RU" sz="2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першому</a:t>
            </a:r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етапі</a:t>
            </a:r>
            <a:endParaRPr lang="ru-RU" sz="2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005576"/>
            <a:ext cx="3600400" cy="5400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Адміністрація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портів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1761660"/>
            <a:ext cx="3600401" cy="5400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кспедитор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2517744"/>
            <a:ext cx="3600400" cy="5400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Агент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Лінія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87624" y="3273828"/>
            <a:ext cx="3600400" cy="5400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Одеса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порт)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Заголовок 1"/>
          <p:cNvSpPr txBox="1">
            <a:spLocks/>
          </p:cNvSpPr>
          <p:nvPr/>
        </p:nvSpPr>
        <p:spPr>
          <a:xfrm>
            <a:off x="5072636" y="1113589"/>
            <a:ext cx="3096344" cy="263741"/>
          </a:xfrm>
          <a:prstGeom prst="rect">
            <a:avLst/>
          </a:prstGeom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kumimoji="0" lang="ru-RU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оформлення</a:t>
            </a: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суднозаходів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6" name="Заголовок 1"/>
          <p:cNvSpPr txBox="1">
            <a:spLocks/>
          </p:cNvSpPr>
          <p:nvPr/>
        </p:nvSpPr>
        <p:spPr>
          <a:xfrm>
            <a:off x="5000628" y="1923679"/>
            <a:ext cx="3096344" cy="263741"/>
          </a:xfrm>
          <a:prstGeom prst="rect">
            <a:avLst/>
          </a:prstGeom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kumimoji="0" lang="ru-RU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оформлення</a:t>
            </a: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нарядів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7" name="Заголовок 1"/>
          <p:cNvSpPr txBox="1">
            <a:spLocks/>
          </p:cNvSpPr>
          <p:nvPr/>
        </p:nvSpPr>
        <p:spPr>
          <a:xfrm>
            <a:off x="5072636" y="2679763"/>
            <a:ext cx="3096344" cy="263741"/>
          </a:xfrm>
          <a:prstGeom prst="rect">
            <a:avLst/>
          </a:prstGeom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kumimoji="0" lang="ru-RU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візування</a:t>
            </a:r>
            <a:r>
              <a:rPr kumimoji="0" lang="ru-RU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нарядів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8" name="Заголовок 1"/>
          <p:cNvSpPr txBox="1">
            <a:spLocks/>
          </p:cNvSpPr>
          <p:nvPr/>
        </p:nvSpPr>
        <p:spPr>
          <a:xfrm>
            <a:off x="5072636" y="3435847"/>
            <a:ext cx="3096344" cy="263741"/>
          </a:xfrm>
          <a:prstGeom prst="rect">
            <a:avLst/>
          </a:prstGeom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візування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нарядів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2" name="Рисунок 11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3463945"/>
            <a:ext cx="2000232" cy="1679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5487"/>
            <a:ext cx="7772400" cy="3240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участі</a:t>
            </a:r>
            <a:endParaRPr lang="ru-RU" sz="2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Заголовок 1"/>
          <p:cNvSpPr txBox="1">
            <a:spLocks/>
          </p:cNvSpPr>
          <p:nvPr/>
        </p:nvSpPr>
        <p:spPr>
          <a:xfrm>
            <a:off x="611560" y="735547"/>
            <a:ext cx="7776864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Компьютер</a:t>
            </a:r>
            <a:r>
              <a:rPr kumimoji="0" lang="ru-RU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під</a:t>
            </a:r>
            <a:r>
              <a:rPr kumimoji="0" lang="ru-RU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керуванням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MS</a:t>
            </a:r>
            <a:r>
              <a:rPr kumimoji="0" lang="ru-RU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Windows 7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11560" y="1113589"/>
            <a:ext cx="7776864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ru-RU" noProof="0" dirty="0">
                <a:latin typeface="Times New Roman" pitchFamily="18" charset="0"/>
                <a:ea typeface="+mj-ea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ЦП </a:t>
            </a:r>
            <a:r>
              <a:rPr lang="ru-RU" dirty="0">
                <a:latin typeface="Times New Roman" pitchFamily="18" charset="0"/>
                <a:ea typeface="+mj-ea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опцією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Електронное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митне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декларування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»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611560" y="1497919"/>
            <a:ext cx="7776864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Підключення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мережі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Інтернет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827584" y="2625757"/>
            <a:ext cx="7772400" cy="32403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Що</a:t>
            </a:r>
            <a:r>
              <a:rPr kumimoji="0" lang="ru-RU" sz="2000" b="1" i="0" u="none" strike="noStrike" kern="1200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буде </a:t>
            </a:r>
            <a:r>
              <a:rPr kumimoji="0" lang="ru-RU" sz="2000" b="1" i="0" u="none" strike="noStrike" kern="1200" spc="150" normalizeH="0" baseline="0" noProof="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встановлюватися</a:t>
            </a:r>
            <a:r>
              <a:rPr lang="ru-RU" sz="2000" b="1" spc="15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/</a:t>
            </a:r>
            <a:r>
              <a:rPr lang="ru-RU" sz="2000" b="1" spc="150" noProof="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налаштовуватися</a:t>
            </a:r>
            <a:r>
              <a:rPr lang="ru-RU" sz="2000" b="1" spc="15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000" b="1" spc="15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 </a:t>
            </a:r>
            <a:r>
              <a:rPr lang="ru-RU" sz="2000" b="1" spc="150" noProof="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робочому</a:t>
            </a:r>
            <a:r>
              <a:rPr lang="ru-RU" sz="2000" b="1" spc="15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000" b="1" spc="150" noProof="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місці</a:t>
            </a:r>
            <a:r>
              <a:rPr lang="ru-RU" sz="2000" b="1" spc="15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2000" b="1" i="0" u="none" strike="noStrike" kern="1200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83568" y="3219823"/>
            <a:ext cx="7776864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VPN </a:t>
            </a: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канал на </a:t>
            </a:r>
            <a:r>
              <a:rPr kumimoji="0" lang="ru-RU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сервері</a:t>
            </a: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ЄІ</a:t>
            </a: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 </a:t>
            </a: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ПС (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IP Sec</a:t>
            </a: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83568" y="3597865"/>
            <a:ext cx="7776864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ru-RU" noProof="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Бібліотеки</a:t>
            </a:r>
            <a:r>
              <a:rPr lang="ru-RU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 ЕЦП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683568" y="3982195"/>
            <a:ext cx="7776864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ПО </a:t>
            </a:r>
            <a:r>
              <a:rPr lang="ru-RU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робочого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місця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 ЄІС 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ПС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7" name="Рисунок 16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3463945"/>
            <a:ext cx="2000232" cy="1679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3463945"/>
            <a:ext cx="2000232" cy="167955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5487"/>
            <a:ext cx="7772400" cy="4860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Яка </a:t>
            </a:r>
            <a:r>
              <a:rPr lang="ru-RU" sz="2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передається</a:t>
            </a:r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 для кого становиться доступною</a:t>
            </a:r>
            <a:endParaRPr lang="ru-RU" sz="2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491136"/>
              </p:ext>
            </p:extLst>
          </p:nvPr>
        </p:nvGraphicFramePr>
        <p:xfrm>
          <a:off x="683569" y="951570"/>
          <a:ext cx="7704855" cy="353671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68285"/>
                <a:gridCol w="2256251"/>
                <a:gridCol w="2880319"/>
              </a:tblGrid>
              <a:tr h="702078"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Документ</a:t>
                      </a:r>
                    </a:p>
                    <a:p>
                      <a:pPr algn="ctr"/>
                      <a:endParaRPr lang="ru-RU" sz="1400" dirty="0" smtClean="0"/>
                    </a:p>
                  </a:txBody>
                  <a:tcPr marT="34290" marB="3429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err="1" smtClean="0"/>
                        <a:t>Власник</a:t>
                      </a:r>
                      <a:endParaRPr lang="ru-RU" sz="1400" dirty="0"/>
                    </a:p>
                  </a:txBody>
                  <a:tcPr marT="34290" marB="3429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err="1" smtClean="0"/>
                        <a:t>Користувач</a:t>
                      </a:r>
                      <a:endParaRPr lang="ru-RU" sz="1400" dirty="0"/>
                    </a:p>
                  </a:txBody>
                  <a:tcPr marT="34290" marB="34290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Список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суднозаходів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buFontTx/>
                        <a:buChar char="-"/>
                      </a:pPr>
                      <a:endParaRPr lang="ru-RU" sz="1400" dirty="0"/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А.П.</a:t>
                      </a:r>
                      <a:endParaRPr lang="ru-RU" sz="1400" dirty="0"/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err="1" smtClean="0"/>
                        <a:t>Експедитори</a:t>
                      </a:r>
                      <a:endParaRPr lang="ru-RU" sz="1400" dirty="0"/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- </a:t>
                      </a:r>
                      <a:r>
                        <a:rPr lang="ru-RU" sz="1400" dirty="0" smtClean="0"/>
                        <a:t>Наряди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err="1" smtClean="0"/>
                        <a:t>Експедитори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Агенты, </a:t>
                      </a:r>
                      <a:r>
                        <a:rPr lang="ru-RU" sz="1400" dirty="0" smtClean="0"/>
                        <a:t>ДМСУ</a:t>
                      </a:r>
                      <a:r>
                        <a:rPr lang="ru-RU" sz="1400" dirty="0" smtClean="0"/>
                        <a:t>, А.П.</a:t>
                      </a:r>
                      <a:endParaRPr lang="ru-RU" sz="1400" dirty="0"/>
                    </a:p>
                  </a:txBody>
                  <a:tcPr marT="34290" marB="34290"/>
                </a:tc>
              </a:tr>
              <a:tr h="7020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- </a:t>
                      </a:r>
                      <a:r>
                        <a:rPr lang="ru-RU" sz="1400" dirty="0" err="1" smtClean="0"/>
                        <a:t>Віза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лінії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err="1" smtClean="0"/>
                        <a:t>Агенти</a:t>
                      </a:r>
                      <a:endParaRPr lang="ru-RU" sz="1400" dirty="0"/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ДМСУ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Експедитори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smtClean="0"/>
                        <a:t>А.П.</a:t>
                      </a:r>
                      <a:endParaRPr lang="ru-RU" sz="1400" dirty="0"/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- </a:t>
                      </a:r>
                      <a:r>
                        <a:rPr lang="ru-RU" sz="1400" dirty="0" err="1" smtClean="0"/>
                        <a:t>Віза</a:t>
                      </a:r>
                      <a:r>
                        <a:rPr lang="ru-RU" sz="1400" baseline="0" dirty="0" smtClean="0"/>
                        <a:t> ДМСУ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ДМСУ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err="1" smtClean="0"/>
                        <a:t>Агенти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Експедитори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smtClean="0"/>
                        <a:t>А.П.</a:t>
                      </a:r>
                      <a:endParaRPr lang="ru-RU" sz="14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5487"/>
            <a:ext cx="7772400" cy="4860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інформації</a:t>
            </a:r>
            <a:endParaRPr lang="ru-RU" sz="2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60" y="735547"/>
            <a:ext cx="7776864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kumimoji="0" lang="ru-RU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Багаторівнева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аутентифікація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03648" y="1113589"/>
            <a:ext cx="6984776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en-US" dirty="0" smtClean="0">
                <a:latin typeface="Times New Roman" pitchFamily="18" charset="0"/>
                <a:ea typeface="+mj-ea"/>
                <a:cs typeface="Times New Roman" pitchFamily="18" charset="0"/>
              </a:rPr>
              <a:t>VPN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403648" y="1383619"/>
            <a:ext cx="6984776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en-US" dirty="0" smtClean="0">
                <a:latin typeface="Times New Roman" pitchFamily="18" charset="0"/>
                <a:ea typeface="+mj-ea"/>
                <a:cs typeface="Times New Roman" pitchFamily="18" charset="0"/>
              </a:rPr>
              <a:t>REST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403648" y="1659937"/>
            <a:ext cx="6984776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ru-RU" noProof="0" dirty="0">
                <a:latin typeface="Times New Roman" pitchFamily="18" charset="0"/>
                <a:ea typeface="+mj-ea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ЦП 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ea typeface="+mj-ea"/>
                <a:cs typeface="Times New Roman" pitchFamily="18" charset="0"/>
              </a:rPr>
              <a:t>PKCS #7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11560" y="2308009"/>
            <a:ext cx="7776864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Відповідність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вимогам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Законів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 «Про </a:t>
            </a:r>
            <a:r>
              <a:rPr lang="ru-RU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електронний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документообіг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» та «Про </a:t>
            </a:r>
            <a:r>
              <a:rPr lang="ru-RU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е</a:t>
            </a:r>
            <a:r>
              <a:rPr lang="ru-RU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лектронний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підпис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»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11560" y="2956081"/>
            <a:ext cx="7776864" cy="263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Система 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проходить </a:t>
            </a:r>
            <a:r>
              <a:rPr lang="ru-RU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атестацію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ДСТЗІ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" name="Рисунок 9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3463945"/>
            <a:ext cx="2000232" cy="1679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5487"/>
            <a:ext cx="7772400" cy="4860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Порядок </a:t>
            </a:r>
            <a:r>
              <a:rPr lang="ru-RU" sz="2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тестування</a:t>
            </a:r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8.10.2012</a:t>
            </a:r>
            <a:endParaRPr lang="ru-RU" sz="2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11560" y="735546"/>
            <a:ext cx="7776864" cy="4265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Оформлення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одного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наряду у 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всіх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задіяних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організаціях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ru-RU" sz="1400" dirty="0">
                <a:latin typeface="Times New Roman" pitchFamily="18" charset="0"/>
                <a:ea typeface="+mj-ea"/>
                <a:cs typeface="Times New Roman" pitchFamily="18" charset="0"/>
              </a:rPr>
              <a:t>Е</a:t>
            </a:r>
            <a:r>
              <a:rPr kumimoji="0" lang="ru-RU" sz="1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кспедитор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800100" lvl="1" indent="-34290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Налаштування</a:t>
            </a:r>
            <a:r>
              <a:rPr kumimoji="0" lang="ru-RU" sz="1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рабочого</a:t>
            </a:r>
            <a:r>
              <a:rPr kumimoji="0" lang="ru-RU" sz="1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місця</a:t>
            </a:r>
            <a:r>
              <a:rPr kumimoji="0" lang="ru-RU" sz="1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ru-RU" sz="1400" baseline="0" dirty="0" smtClean="0">
                <a:latin typeface="Times New Roman" pitchFamily="18" charset="0"/>
                <a:ea typeface="+mj-ea"/>
                <a:cs typeface="Times New Roman" pitchFamily="18" charset="0"/>
              </a:rPr>
              <a:t>Установка</a:t>
            </a:r>
            <a:r>
              <a:rPr lang="ru-RU" sz="1400" dirty="0" smtClean="0">
                <a:latin typeface="Times New Roman" pitchFamily="18" charset="0"/>
                <a:ea typeface="+mj-ea"/>
                <a:cs typeface="Times New Roman" pitchFamily="18" charset="0"/>
              </a:rPr>
              <a:t> ПО, </a:t>
            </a:r>
            <a:r>
              <a:rPr kumimoji="0" lang="ru-RU" sz="1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Обучення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800100" lvl="1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Оформлення</a:t>
            </a:r>
            <a:r>
              <a:rPr lang="ru-RU" sz="1400" dirty="0" smtClean="0">
                <a:latin typeface="Times New Roman" pitchFamily="18" charset="0"/>
                <a:ea typeface="+mj-ea"/>
                <a:cs typeface="Times New Roman" pitchFamily="18" charset="0"/>
              </a:rPr>
              <a:t> наряду </a:t>
            </a:r>
            <a:r>
              <a:rPr lang="ru-RU" sz="1400" dirty="0" smtClean="0">
                <a:latin typeface="Times New Roman" pitchFamily="18" charset="0"/>
                <a:ea typeface="+mj-ea"/>
                <a:cs typeface="Times New Roman" pitchFamily="18" charset="0"/>
              </a:rPr>
              <a:t>в </a:t>
            </a:r>
            <a:r>
              <a:rPr lang="ru-RU" sz="1400" dirty="0" smtClean="0">
                <a:latin typeface="Times New Roman" pitchFamily="18" charset="0"/>
                <a:ea typeface="+mj-ea"/>
                <a:cs typeface="Times New Roman" pitchFamily="18" charset="0"/>
              </a:rPr>
              <a:t>ЄІС </a:t>
            </a:r>
            <a:r>
              <a:rPr lang="ru-RU" sz="1400" dirty="0" smtClean="0">
                <a:latin typeface="Times New Roman" pitchFamily="18" charset="0"/>
                <a:ea typeface="+mj-ea"/>
                <a:cs typeface="Times New Roman" pitchFamily="18" charset="0"/>
              </a:rPr>
              <a:t>ПС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ru-RU" sz="1400" dirty="0" smtClean="0">
                <a:latin typeface="Times New Roman" pitchFamily="18" charset="0"/>
                <a:ea typeface="+mj-ea"/>
                <a:cs typeface="Times New Roman" pitchFamily="18" charset="0"/>
              </a:rPr>
              <a:t>Агент</a:t>
            </a:r>
          </a:p>
          <a:p>
            <a:pPr marL="800100" lvl="1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Налаштування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робочого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Установка ПО,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Обучення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Візування</a:t>
            </a:r>
            <a:r>
              <a:rPr lang="ru-RU" sz="1400" dirty="0" smtClean="0">
                <a:latin typeface="Times New Roman" pitchFamily="18" charset="0"/>
                <a:ea typeface="+mj-ea"/>
                <a:cs typeface="Times New Roman" pitchFamily="18" charset="0"/>
              </a:rPr>
              <a:t> наряду</a:t>
            </a:r>
            <a:endParaRPr lang="ru-RU" sz="1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ru-RU" sz="1400" dirty="0" smtClean="0">
                <a:latin typeface="Times New Roman" pitchFamily="18" charset="0"/>
                <a:ea typeface="+mj-ea"/>
                <a:cs typeface="Times New Roman" pitchFamily="18" charset="0"/>
              </a:rPr>
              <a:t>ДМ</a:t>
            </a: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СУ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800100" lvl="1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Налаштування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рабочого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Установка ПО,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Обучення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Візування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наряду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0"/>
              </a:spcBef>
            </a:pP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Відміна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оформлення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наряду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обратному порядку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ru-RU" sz="1400" dirty="0" smtClean="0">
                <a:latin typeface="Times New Roman" pitchFamily="18" charset="0"/>
                <a:ea typeface="+mj-ea"/>
                <a:cs typeface="Times New Roman" pitchFamily="18" charset="0"/>
              </a:rPr>
              <a:t>ДМ</a:t>
            </a:r>
            <a:r>
              <a:rPr lang="ru-RU" sz="1400" dirty="0" smtClean="0">
                <a:latin typeface="Times New Roman" pitchFamily="18" charset="0"/>
                <a:ea typeface="+mj-ea"/>
                <a:cs typeface="Times New Roman" pitchFamily="18" charset="0"/>
              </a:rPr>
              <a:t>СУ</a:t>
            </a:r>
            <a:endParaRPr lang="ru-RU" sz="1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800100" lvl="1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Оформлення</a:t>
            </a:r>
            <a:r>
              <a:rPr lang="ru-RU" sz="14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відміни</a:t>
            </a:r>
            <a:r>
              <a:rPr lang="ru-RU" sz="14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візування</a:t>
            </a:r>
            <a:endParaRPr lang="ru-RU" sz="1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ru-RU" sz="1400" dirty="0" smtClean="0">
                <a:latin typeface="Times New Roman" pitchFamily="18" charset="0"/>
                <a:ea typeface="+mj-ea"/>
                <a:cs typeface="Times New Roman" pitchFamily="18" charset="0"/>
              </a:rPr>
              <a:t>Агент</a:t>
            </a:r>
          </a:p>
          <a:p>
            <a:pPr marL="800100" lvl="1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відміни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візування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ru-RU" sz="1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Експедитор</a:t>
            </a:r>
            <a:endParaRPr lang="ru-RU" sz="1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800100" lvl="1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Відміна</a:t>
            </a:r>
            <a:r>
              <a:rPr lang="ru-RU" sz="1400" dirty="0" smtClean="0">
                <a:latin typeface="Times New Roman" pitchFamily="18" charset="0"/>
                <a:ea typeface="+mj-ea"/>
                <a:cs typeface="Times New Roman" pitchFamily="18" charset="0"/>
              </a:rPr>
              <a:t> наряду</a:t>
            </a:r>
            <a:endParaRPr lang="ru-RU" sz="1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Рисунок 4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3463945"/>
            <a:ext cx="2000232" cy="1679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3463945"/>
            <a:ext cx="2000232" cy="167955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ЄІС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ПС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18172"/>
            <a:ext cx="8229600" cy="2076451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ДЯКУЄМО ЗА УВАГУ!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275</Words>
  <Application>Microsoft Office PowerPoint</Application>
  <PresentationFormat>Экран (16:9)</PresentationFormat>
  <Paragraphs>92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Єдина інформаційна система портового співтовариства  Одеського порту</vt:lpstr>
      <vt:lpstr>1. Етапність робот</vt:lpstr>
      <vt:lpstr>2. Хто приймає участь в першому етапі</vt:lpstr>
      <vt:lpstr>3. Що потрібно для участі</vt:lpstr>
      <vt:lpstr>4. Яка інформація передається та для кого становиться доступною</vt:lpstr>
      <vt:lpstr>5. Захист інформації</vt:lpstr>
      <vt:lpstr>6. Порядок тестування 8.10.2012</vt:lpstr>
      <vt:lpstr>ЄІС ПС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Этапность работ</dc:title>
  <dc:creator>Olegka</dc:creator>
  <cp:lastModifiedBy>Tatiana MAKARICHEVA</cp:lastModifiedBy>
  <cp:revision>27</cp:revision>
  <dcterms:created xsi:type="dcterms:W3CDTF">2012-10-05T05:31:10Z</dcterms:created>
  <dcterms:modified xsi:type="dcterms:W3CDTF">2013-09-12T09:30:54Z</dcterms:modified>
</cp:coreProperties>
</file>